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58" r:id="rId8"/>
    <p:sldId id="273" r:id="rId9"/>
    <p:sldId id="274" r:id="rId10"/>
    <p:sldId id="275" r:id="rId11"/>
    <p:sldId id="260" r:id="rId12"/>
    <p:sldId id="276" r:id="rId13"/>
    <p:sldId id="280" r:id="rId14"/>
    <p:sldId id="268" r:id="rId15"/>
    <p:sldId id="267" r:id="rId16"/>
    <p:sldId id="272" r:id="rId17"/>
    <p:sldId id="271" r:id="rId18"/>
    <p:sldId id="262" r:id="rId19"/>
    <p:sldId id="269" r:id="rId20"/>
    <p:sldId id="277" r:id="rId21"/>
    <p:sldId id="278" r:id="rId22"/>
    <p:sldId id="270" r:id="rId23"/>
    <p:sldId id="265" r:id="rId24"/>
    <p:sldId id="281" r:id="rId25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4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2" autoAdjust="0"/>
    <p:restoredTop sz="50000" autoAdjust="0"/>
  </p:normalViewPr>
  <p:slideViewPr>
    <p:cSldViewPr snapToGrid="0" snapToObjects="1">
      <p:cViewPr varScale="1">
        <p:scale>
          <a:sx n="144" d="100"/>
          <a:sy n="144" d="100"/>
        </p:scale>
        <p:origin x="1216" y="8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0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25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3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62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9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9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57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0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1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4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0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0FC48-6711-8649-ABFC-BC676DF9BD7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92952-5601-484C-A776-004CE2B40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8.emf"/><Relationship Id="rId5" Type="http://schemas.openxmlformats.org/officeDocument/2006/relationships/image" Target="../media/image5.png"/><Relationship Id="rId6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8.emf"/><Relationship Id="rId5" Type="http://schemas.openxmlformats.org/officeDocument/2006/relationships/image" Target="../media/image5.pn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2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8.emf"/><Relationship Id="rId5" Type="http://schemas.openxmlformats.org/officeDocument/2006/relationships/image" Target="../media/image5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8.emf"/><Relationship Id="rId5" Type="http://schemas.openxmlformats.org/officeDocument/2006/relationships/image" Target="../media/image29.wmf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.emf"/><Relationship Id="rId5" Type="http://schemas.openxmlformats.org/officeDocument/2006/relationships/image" Target="../media/image8.emf"/><Relationship Id="rId6" Type="http://schemas.openxmlformats.org/officeDocument/2006/relationships/hyperlink" Target="http://childfundalliance.org/strategic-plan" TargetMode="External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.emf"/><Relationship Id="rId5" Type="http://schemas.openxmlformats.org/officeDocument/2006/relationships/image" Target="../media/image8.emf"/><Relationship Id="rId6" Type="http://schemas.openxmlformats.org/officeDocument/2006/relationships/hyperlink" Target="http://childfundalliance.org/strategic-plan" TargetMode="External"/><Relationship Id="rId7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emf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.emf"/><Relationship Id="rId5" Type="http://schemas.openxmlformats.org/officeDocument/2006/relationships/image" Target="../media/image10.png"/><Relationship Id="rId6" Type="http://schemas.openxmlformats.org/officeDocument/2006/relationships/image" Target="../media/image8.em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emf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2.emf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emf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5" b="32664"/>
          <a:stretch/>
        </p:blipFill>
        <p:spPr>
          <a:xfrm>
            <a:off x="0" y="-812800"/>
            <a:ext cx="9160572" cy="670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92800"/>
            <a:ext cx="9144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206065" y="376777"/>
            <a:ext cx="2150536" cy="9643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rtl="0"/>
            <a:r>
              <a:rPr lang="en-US" sz="8500" b="0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</a:p>
        </p:txBody>
      </p:sp>
      <p:sp>
        <p:nvSpPr>
          <p:cNvPr id="7" name="Rectangle 6"/>
          <p:cNvSpPr/>
          <p:nvPr/>
        </p:nvSpPr>
        <p:spPr>
          <a:xfrm>
            <a:off x="4902197" y="622315"/>
            <a:ext cx="1371603" cy="4206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rtl="0"/>
            <a:r>
              <a:rPr lang="en-US" sz="3200" b="0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 a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3731" y="994848"/>
            <a:ext cx="3005670" cy="9643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rtl="0"/>
            <a:r>
              <a:rPr lang="en-US" sz="8500" b="0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</a:p>
        </p:txBody>
      </p:sp>
      <p:sp>
        <p:nvSpPr>
          <p:cNvPr id="9" name="Rectangle 8"/>
          <p:cNvSpPr/>
          <p:nvPr/>
        </p:nvSpPr>
        <p:spPr>
          <a:xfrm>
            <a:off x="7713131" y="977913"/>
            <a:ext cx="1380069" cy="68873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rtl="0">
              <a:lnSpc>
                <a:spcPct val="90000"/>
              </a:lnSpc>
            </a:pPr>
            <a:r>
              <a:rPr lang="en-US" sz="3200" b="0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pPr rtl="0">
              <a:lnSpc>
                <a:spcPct val="90000"/>
              </a:lnSpc>
            </a:pPr>
            <a:r>
              <a:rPr lang="en-US" sz="3200" b="0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</a:p>
        </p:txBody>
      </p:sp>
      <p:pic>
        <p:nvPicPr>
          <p:cNvPr id="10" name="Picture 9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6183486"/>
            <a:ext cx="1806227" cy="496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99" y="6189135"/>
            <a:ext cx="3377459" cy="3545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86301" y="1765313"/>
            <a:ext cx="4267199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lnSpc>
                <a:spcPct val="90000"/>
              </a:lnSpc>
            </a:pPr>
            <a:r>
              <a:rPr lang="en-US" sz="3000" b="0" i="0" u="none" strike="noStrike" kern="12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Five-Year Strategic Plan 2016-2021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0" y="1384300"/>
            <a:ext cx="4381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5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59" y="463550"/>
            <a:ext cx="7724241" cy="844550"/>
          </a:xfrm>
          <a:prstGeom prst="rect">
            <a:avLst/>
          </a:prstGeom>
        </p:spPr>
      </p:pic>
      <p:pic>
        <p:nvPicPr>
          <p:cNvPr id="4" name="Picture 3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92759" y="1625019"/>
            <a:ext cx="721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Advocacy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One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3417" y="2102272"/>
            <a:ext cx="72119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For the one billion children who experience violence and exploitation, implementation of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SDG Target 16.2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and its related targets is critical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ChildFund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Alliance will work to ensure that these global aspirations are translated into concrete, concerted and definitive actions where our members are active.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5" y="3926321"/>
            <a:ext cx="4518190" cy="235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59" y="463550"/>
            <a:ext cx="7724241" cy="844550"/>
          </a:xfrm>
          <a:prstGeom prst="rect">
            <a:avLst/>
          </a:prstGeom>
        </p:spPr>
      </p:pic>
      <p:pic>
        <p:nvPicPr>
          <p:cNvPr id="4" name="Picture 3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92759" y="1625019"/>
            <a:ext cx="721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Advocacy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2758" y="2311504"/>
            <a:ext cx="7512573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advance SDG target 16.2 and related targets through </a:t>
            </a:r>
            <a:r>
              <a:rPr lang="en-US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global, regional and national advocacy and engagement</a:t>
            </a:r>
            <a:r>
              <a:rPr lang="en-US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One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22" y="3192879"/>
            <a:ext cx="3307278" cy="2209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2758" y="3080228"/>
            <a:ext cx="443708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advocacy capacity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across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Alliance.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existing relationships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governments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regional bodies,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entities</a:t>
            </a:r>
            <a:b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other stakeholders, and establish new ones based on strategic value.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</a:t>
            </a:r>
            <a:r>
              <a:rPr lang="en-US" sz="15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 ensure that ChildFund Alliance advocates and speaks with one voice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3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0" name="Title Placeholder 4"/>
          <p:cNvSpPr txBox="1">
            <a:spLocks/>
          </p:cNvSpPr>
          <p:nvPr/>
        </p:nvSpPr>
        <p:spPr>
          <a:xfrm>
            <a:off x="3504703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One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417" y="2102272"/>
            <a:ext cx="72119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We have defined a series of “Advocacy Asks” that represent the minimum necessary to protect children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92759" y="1625019"/>
            <a:ext cx="7211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Advocacy </a:t>
            </a:r>
            <a:r>
              <a:rPr lang="en-US" sz="16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003" y="2823541"/>
            <a:ext cx="3328847" cy="3328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2759" y="2823541"/>
            <a:ext cx="337424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These include endorsing and implementing the </a:t>
            </a:r>
            <a:r>
              <a:rPr lang="en-US" sz="17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package of strategies advanced by WHO and partners that have shown success in reducing violence against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children, as shown in the diagram at right.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0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0" name="Title Placeholder 4"/>
          <p:cNvSpPr txBox="1">
            <a:spLocks/>
          </p:cNvSpPr>
          <p:nvPr/>
        </p:nvSpPr>
        <p:spPr>
          <a:xfrm>
            <a:off x="3504703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One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417" y="2102272"/>
            <a:ext cx="7211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Child-Friendly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Accountability, in its most simple form, is the ability to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make certain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that those charged with protecting and fulfilling children’s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rights actually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do what they are supposed to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do,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and if they do not or cannot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that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children and their representatives have some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recourse.</a:t>
            </a:r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92759" y="1625019"/>
            <a:ext cx="721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Child-Friendly Accountability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137" y="3398325"/>
            <a:ext cx="5931725" cy="311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1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67160"/>
            <a:ext cx="3854449" cy="28908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0" name="Title Placeholder 4"/>
          <p:cNvSpPr txBox="1">
            <a:spLocks/>
          </p:cNvSpPr>
          <p:nvPr/>
        </p:nvSpPr>
        <p:spPr>
          <a:xfrm>
            <a:off x="3504703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One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841500" y="2232572"/>
            <a:ext cx="6870700" cy="2554545"/>
          </a:xfrm>
          <a:prstGeom prst="rect">
            <a:avLst/>
          </a:prstGeom>
          <a:solidFill>
            <a:schemeClr val="bg2"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2016 to 2021, ChildFund Alliance will: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</a:t>
            </a: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access </a:t>
            </a:r>
            <a:r>
              <a:rPr lang="en-US" sz="16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age-appropriate </a:t>
            </a: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information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contribute to </a:t>
            </a: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</a:t>
            </a:r>
            <a:r>
              <a:rPr lang="en-US" sz="16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protection systems;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</a:t>
            </a: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in holding their governments and local authorities accountable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their commitments in SDG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target 16.2; and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dvocate </a:t>
            </a: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international, national and local systems and policies focused on eliminating violence against children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including mechanisms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monitor and respond to cases of violence against children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41499" y="1625019"/>
            <a:ext cx="6663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Child-Friendly Accountability </a:t>
            </a:r>
            <a:r>
              <a:rPr lang="en-US" sz="16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59" y="463550"/>
            <a:ext cx="7724241" cy="844550"/>
          </a:xfrm>
          <a:prstGeom prst="rect">
            <a:avLst/>
          </a:prstGeom>
        </p:spPr>
      </p:pic>
      <p:pic>
        <p:nvPicPr>
          <p:cNvPr id="4" name="Picture 3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44551" y="1625019"/>
            <a:ext cx="766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Protection in Emergencies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4551" y="2311504"/>
            <a:ext cx="314325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In times of crisis, children face an increased risk of all forms of violence and exploitation</a:t>
            </a:r>
            <a:r>
              <a:rPr lang="en-U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including 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family separation, trafficking, recruitment in armed forces, and physical and </a:t>
            </a:r>
            <a:r>
              <a:rPr lang="en-U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sexual abuse</a:t>
            </a:r>
            <a:r>
              <a:rPr lang="en-US" sz="17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7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Two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50" y="1276454"/>
            <a:ext cx="7486650" cy="497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7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0" name="Title Placeholder 4"/>
          <p:cNvSpPr txBox="1">
            <a:spLocks/>
          </p:cNvSpPr>
          <p:nvPr/>
        </p:nvSpPr>
        <p:spPr>
          <a:xfrm>
            <a:off x="3504703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Two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325943" y="2134235"/>
            <a:ext cx="6668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Child protection in emergencies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seeks to reduce violence, exploitation and abuse through support services, such as providing safe spaces for children, and working with community-based institutions.</a:t>
            </a: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to 2021, ChildFund Alliance will: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prioritize key </a:t>
            </a:r>
            <a:r>
              <a:rPr lang="en-US" sz="16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protection in emergencies interventions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all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humanitarian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response; and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Alliance-wide response for </a:t>
            </a:r>
            <a:r>
              <a:rPr lang="en-US" sz="16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large-scale </a:t>
            </a:r>
            <a:r>
              <a:rPr lang="en-US" sz="16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emergencies.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92759" y="1625019"/>
            <a:ext cx="721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Protection in </a:t>
            </a: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Emergencies </a:t>
            </a:r>
            <a:r>
              <a:rPr lang="en-US" sz="16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2873"/>
            <a:ext cx="3103418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0" name="Title Placeholder 4"/>
          <p:cNvSpPr txBox="1">
            <a:spLocks/>
          </p:cNvSpPr>
          <p:nvPr/>
        </p:nvSpPr>
        <p:spPr>
          <a:xfrm>
            <a:off x="3504703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Two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93417" y="2102272"/>
            <a:ext cx="7211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A disaster can change a child’s life in a matter of minutes, and wipe away positive impacts that took development programs years to achieve. Preventing or reducing disaster risks and addressing their immediate effects and long-term impact is an imperative.</a:t>
            </a:r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92759" y="1625019"/>
            <a:ext cx="721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Risk Reduction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26" y="2934854"/>
            <a:ext cx="5126924" cy="33154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3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0" name="Title Placeholder 4"/>
          <p:cNvSpPr txBox="1">
            <a:spLocks/>
          </p:cNvSpPr>
          <p:nvPr/>
        </p:nvSpPr>
        <p:spPr>
          <a:xfrm>
            <a:off x="3504703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Two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19759" y="2184400"/>
            <a:ext cx="7545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2016 to 2021, ChildFund Alliance will: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build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successful </a:t>
            </a:r>
            <a:r>
              <a:rPr lang="en-US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youth-led disaster risk reduction models</a:t>
            </a:r>
            <a:r>
              <a:rPr lang="en-US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mainstream </a:t>
            </a:r>
            <a:r>
              <a:rPr lang="en-US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risk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regular programming and community development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2759" y="1625019"/>
            <a:ext cx="721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Risk Reduction </a:t>
            </a:r>
            <a:r>
              <a:rPr lang="en-US" sz="16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36" y="3345645"/>
            <a:ext cx="5282422" cy="35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59" y="463550"/>
            <a:ext cx="7724241" cy="844550"/>
          </a:xfrm>
          <a:prstGeom prst="rect">
            <a:avLst/>
          </a:prstGeom>
        </p:spPr>
      </p:pic>
      <p:pic>
        <p:nvPicPr>
          <p:cNvPr id="4" name="Picture 3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4933" y="1625020"/>
            <a:ext cx="7979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 Membership Engagement &amp; Growth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933" y="2275862"/>
            <a:ext cx="287141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Over the next five years, </a:t>
            </a:r>
            <a:r>
              <a:rPr lang="en-US" sz="1700" b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ChildFund </a:t>
            </a:r>
            <a:r>
              <a:rPr lang="en-US" sz="1700" b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Alliance will recruit at least three new members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on concrete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partnership opportunities at the field level. </a:t>
            </a:r>
          </a:p>
        </p:txBody>
      </p:sp>
      <p:sp>
        <p:nvSpPr>
          <p:cNvPr id="13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Three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2400421"/>
            <a:ext cx="5391397" cy="2951818"/>
          </a:xfrm>
          <a:prstGeom prst="rect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2946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5" name="Picture 14" descr="CFA-ChildFund Alliance_Member_Logos_OUTLINED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50850"/>
            <a:ext cx="9144000" cy="869950"/>
            <a:chOff x="0" y="450850"/>
            <a:chExt cx="9283700" cy="86995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1" t="30242" r="2916" b="31980"/>
            <a:stretch/>
          </p:blipFill>
          <p:spPr>
            <a:xfrm>
              <a:off x="0" y="450850"/>
              <a:ext cx="1346200" cy="8636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1450" y="463550"/>
              <a:ext cx="7842250" cy="844550"/>
            </a:xfrm>
            <a:prstGeom prst="rect">
              <a:avLst/>
            </a:prstGeom>
          </p:spPr>
        </p:pic>
        <p:sp>
          <p:nvSpPr>
            <p:cNvPr id="18" name="Title Placeholder 4"/>
            <p:cNvSpPr txBox="1">
              <a:spLocks/>
            </p:cNvSpPr>
            <p:nvPr/>
          </p:nvSpPr>
          <p:spPr>
            <a:xfrm>
              <a:off x="4730744" y="457200"/>
              <a:ext cx="4114799" cy="863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Secretary General </a:t>
              </a:r>
              <a:endPara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itle Placeholder 4"/>
            <p:cNvSpPr txBox="1">
              <a:spLocks/>
            </p:cNvSpPr>
            <p:nvPr/>
          </p:nvSpPr>
          <p:spPr>
            <a:xfrm>
              <a:off x="1752600" y="700217"/>
              <a:ext cx="3189817" cy="51858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r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500" b="0" kern="1200">
                  <a:solidFill>
                    <a:srgbClr val="000000"/>
                  </a:solidFill>
                  <a:latin typeface="Frutiger LT Std 65 Bold"/>
                  <a:ea typeface="+mj-ea"/>
                  <a:cs typeface="Frutiger LT Std 65 Bold"/>
                </a:defRPr>
              </a:lvl1pPr>
              <a:lvl2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182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363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545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727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the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39900" y="1456948"/>
            <a:ext cx="6858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-421200" algn="r">
              <a:spcBef>
                <a:spcPts val="0"/>
              </a:spcBef>
              <a:spcAft>
                <a:spcPts val="0"/>
              </a:spcAft>
            </a:pPr>
            <a:r>
              <a:rPr lang="en-US" sz="2000" i="0" dirty="0" smtClean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“Perseverance is more prevailing than violence, and many things which cannot be overcome when they are taken together, yield themselves up when taken little by little.”</a:t>
            </a:r>
          </a:p>
          <a:p>
            <a:pPr marL="108000" indent="-421200" algn="r">
              <a:spcBef>
                <a:spcPts val="0"/>
              </a:spcBef>
              <a:spcAft>
                <a:spcPts val="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8492" y="2596634"/>
            <a:ext cx="1031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marR="0" indent="-42120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solidFill>
                  <a:srgbClr val="008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Plutarch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94700" y="2228334"/>
            <a:ext cx="45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3200400" y="3450280"/>
            <a:ext cx="551203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36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kern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child has an inherent, universal right to survive and develop, in a life free from violence, abuse, exploitation and neglect. Yet today, more than one billion children – more than half of the world’s children – are exposed to violence each year.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7" y="3501009"/>
            <a:ext cx="2804872" cy="11619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2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59" y="463550"/>
            <a:ext cx="7724241" cy="844550"/>
          </a:xfrm>
          <a:prstGeom prst="rect">
            <a:avLst/>
          </a:prstGeom>
        </p:spPr>
      </p:pic>
      <p:pic>
        <p:nvPicPr>
          <p:cNvPr id="4" name="Picture 3" descr="CFA-ChildFund Alliance_Member_Logos_OUTLINED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19758" y="1594704"/>
            <a:ext cx="3609441" cy="354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“Many who live with violence day in and day out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assume that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it is an intrinsic part of the human condition. But this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not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so. Violence can be prevented. Governments,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communities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individuals can make a difference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...”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Nelson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Mandela</a:t>
            </a:r>
            <a:endParaRPr lang="en-US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endParaRPr lang="en-US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5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60" y="1607405"/>
            <a:ext cx="3010951" cy="206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59" y="463550"/>
            <a:ext cx="7724241" cy="844550"/>
          </a:xfrm>
          <a:prstGeom prst="rect">
            <a:avLst/>
          </a:prstGeom>
        </p:spPr>
      </p:pic>
      <p:pic>
        <p:nvPicPr>
          <p:cNvPr id="4" name="Picture 3" descr="CFA-ChildFund Alliance_Member_Logos_OUTLINED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42609" y="1594705"/>
            <a:ext cx="4358244" cy="2159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“Toward a Safe World for Children: </a:t>
            </a:r>
            <a:br>
              <a:rPr lang="en-US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Five-Year Strategic Plan 2016-2021” </a:t>
            </a:r>
          </a:p>
          <a:p>
            <a:endParaRPr lang="en-US" u="sng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childfundalliance.org/strategic-plan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sz="3500" dirty="0">
              <a:solidFill>
                <a:schemeClr val="bg1"/>
              </a:solidFill>
              <a:latin typeface="Frutiger LT Std 65 Bold"/>
              <a:cs typeface="Frutiger LT Std 65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54" y="1592127"/>
            <a:ext cx="3110428" cy="40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sp>
        <p:nvSpPr>
          <p:cNvPr id="10" name="Title Placeholder 4"/>
          <p:cNvSpPr txBox="1">
            <a:spLocks/>
          </p:cNvSpPr>
          <p:nvPr/>
        </p:nvSpPr>
        <p:spPr>
          <a:xfrm>
            <a:off x="2857500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dirty="0">
              <a:solidFill>
                <a:schemeClr val="accent3"/>
              </a:solidFill>
              <a:latin typeface="Frutiger LT Std 65 Bold"/>
              <a:cs typeface="Frutiger LT Std 65 Bold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endParaRPr lang="en-US" sz="1400" dirty="0">
              <a:solidFill>
                <a:schemeClr val="accent3"/>
              </a:solidFill>
              <a:latin typeface="Frutiger LT Std 45 Light"/>
              <a:cs typeface="Frutiger LT Std 45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419759" y="1785100"/>
            <a:ext cx="6249279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lnSpc>
                <a:spcPct val="110000"/>
              </a:lnSpc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make a commitment to do all we can to </a:t>
            </a:r>
            <a:r>
              <a:rPr lang="en-US" sz="1600" b="1" i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violence at all levels, </a:t>
            </a:r>
            <a:r>
              <a:rPr lang="en-US" sz="1600" b="1" i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children from violence and exploitation, and enable children to meaningfully </a:t>
            </a:r>
            <a:r>
              <a:rPr lang="en-US" sz="1600" b="1" i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decisions related to achieving the Sustainable Development Goals.</a:t>
            </a:r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sp>
        <p:nvSpPr>
          <p:cNvPr id="16" name="Title Placeholder 4"/>
          <p:cNvSpPr txBox="1">
            <a:spLocks/>
          </p:cNvSpPr>
          <p:nvPr/>
        </p:nvSpPr>
        <p:spPr>
          <a:xfrm>
            <a:off x="4570486" y="457200"/>
            <a:ext cx="434164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Secretary General </a:t>
            </a:r>
            <a:r>
              <a:rPr lang="en-US" sz="21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r>
              <a:rPr lang="en-US" sz="35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Placeholder 4"/>
          <p:cNvSpPr txBox="1">
            <a:spLocks/>
          </p:cNvSpPr>
          <p:nvPr/>
        </p:nvSpPr>
        <p:spPr>
          <a:xfrm>
            <a:off x="1637157" y="640837"/>
            <a:ext cx="3141817" cy="518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</a:t>
            </a:r>
            <a:endParaRPr lang="en-US" sz="20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3218166"/>
            <a:ext cx="9144000" cy="30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50850"/>
            <a:ext cx="9144000" cy="869950"/>
            <a:chOff x="0" y="450850"/>
            <a:chExt cx="9283700" cy="8699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1" t="30242" r="2916" b="31980"/>
            <a:stretch/>
          </p:blipFill>
          <p:spPr>
            <a:xfrm>
              <a:off x="0" y="450850"/>
              <a:ext cx="1346200" cy="863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1450" y="463550"/>
              <a:ext cx="7842250" cy="844550"/>
            </a:xfrm>
            <a:prstGeom prst="rect">
              <a:avLst/>
            </a:prstGeom>
          </p:spPr>
        </p:pic>
        <p:sp>
          <p:nvSpPr>
            <p:cNvPr id="8" name="Title Placeholder 4"/>
            <p:cNvSpPr txBox="1">
              <a:spLocks/>
            </p:cNvSpPr>
            <p:nvPr/>
          </p:nvSpPr>
          <p:spPr>
            <a:xfrm>
              <a:off x="4233082" y="457200"/>
              <a:ext cx="3363573" cy="863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Plan</a:t>
              </a:r>
              <a:endParaRPr lang="en-US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itle Placeholder 4"/>
            <p:cNvSpPr txBox="1">
              <a:spLocks/>
            </p:cNvSpPr>
            <p:nvPr/>
          </p:nvSpPr>
          <p:spPr>
            <a:xfrm>
              <a:off x="5789020" y="766607"/>
              <a:ext cx="2974589" cy="40642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r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500" b="0" kern="1200">
                  <a:solidFill>
                    <a:srgbClr val="000000"/>
                  </a:solidFill>
                  <a:latin typeface="Frutiger LT Std 65 Bold"/>
                  <a:ea typeface="+mj-ea"/>
                  <a:cs typeface="Frutiger LT Std 65 Bold"/>
                </a:defRPr>
              </a:lvl1pPr>
              <a:lvl2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2pPr>
              <a:lvl3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3pPr>
              <a:lvl4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4pPr>
              <a:lvl5pPr algn="l" defTabSz="457182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5pPr>
              <a:lvl6pPr marL="457182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6pPr>
              <a:lvl7pPr marL="914363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7pPr>
              <a:lvl8pPr marL="1371545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8pPr>
              <a:lvl9pPr marL="1828727" algn="l" defTabSz="457182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bg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2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 a Glance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 descr="CFA-ChildFund Alliance_Member_Logos_OUTLINED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1" y="3779285"/>
            <a:ext cx="2354884" cy="343794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082800" y="2012726"/>
            <a:ext cx="548178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world in which children realize their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rights 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achieve their potential.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2799" y="2794400"/>
            <a:ext cx="5364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ChildFund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Alliance is an effective global network of child-centered development organizations working in the poorest countries around the world to create opportunities for disadvantaged children.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128"/>
            <a:ext cx="1905401" cy="483334"/>
          </a:xfrm>
          <a:prstGeom prst="rect">
            <a:avLst/>
          </a:prstGeom>
          <a:effectLst>
            <a:outerShdw blurRad="95250" dist="38100" dir="2700000" sx="98000" sy="98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2" y="2873605"/>
            <a:ext cx="2052701" cy="520700"/>
          </a:xfrm>
          <a:prstGeom prst="rect">
            <a:avLst/>
          </a:prstGeom>
          <a:effectLst>
            <a:outerShdw blurRad="95250" dist="38100" dir="2700000" sx="98000" sy="98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49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sp>
        <p:nvSpPr>
          <p:cNvPr id="10" name="Title Placeholder 4"/>
          <p:cNvSpPr txBox="1">
            <a:spLocks/>
          </p:cNvSpPr>
          <p:nvPr/>
        </p:nvSpPr>
        <p:spPr>
          <a:xfrm>
            <a:off x="2857500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Glance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5" y="1923889"/>
            <a:ext cx="2055247" cy="533400"/>
          </a:xfrm>
          <a:prstGeom prst="rect">
            <a:avLst/>
          </a:prstGeom>
          <a:effectLst>
            <a:outerShdw blurRad="95250" dist="38100" dir="2700000" sx="98000" sy="98000" algn="tl" rotWithShape="0">
              <a:srgbClr val="000000">
                <a:alpha val="41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1996993" y="1809626"/>
            <a:ext cx="4184114" cy="371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76400">
              <a:buClr>
                <a:srgbClr val="008000"/>
              </a:buClr>
              <a:buFont typeface="Wingdings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Compassion and respect for all children and cultures</a:t>
            </a:r>
          </a:p>
          <a:p>
            <a:pPr marL="284400" indent="-176400">
              <a:spcBef>
                <a:spcPts val="900"/>
              </a:spcBef>
              <a:buClr>
                <a:srgbClr val="008000"/>
              </a:buClr>
              <a:buFont typeface="Wingdings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Commitment to delivering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highest quality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standards of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integrity and accountability</a:t>
            </a:r>
          </a:p>
          <a:p>
            <a:pPr marL="284400" indent="-176400">
              <a:spcBef>
                <a:spcPts val="900"/>
              </a:spcBef>
              <a:buClr>
                <a:srgbClr val="008000"/>
              </a:buClr>
              <a:buFont typeface="Wingdings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Collaboration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knowledge-sharing</a:t>
            </a:r>
          </a:p>
          <a:p>
            <a:pPr marL="284400" indent="-176400">
              <a:spcBef>
                <a:spcPts val="900"/>
              </a:spcBef>
              <a:buClr>
                <a:srgbClr val="008000"/>
              </a:buClr>
              <a:buFont typeface="Wingdings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Advocates for child rights and the interests of all children</a:t>
            </a:r>
          </a:p>
          <a:p>
            <a:pPr marL="284400" indent="-176400">
              <a:spcBef>
                <a:spcPts val="900"/>
              </a:spcBef>
              <a:buClr>
                <a:srgbClr val="008000"/>
              </a:buClr>
              <a:buFont typeface="Wingdings" charset="2"/>
              <a:buChar char="§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Optimism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4400" indent="-176400">
              <a:spcBef>
                <a:spcPts val="900"/>
              </a:spcBef>
              <a:buClr>
                <a:srgbClr val="008000"/>
              </a:buClr>
              <a:buFont typeface="Wingdings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Connecting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556" y="1308100"/>
            <a:ext cx="2454444" cy="49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144000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sp>
        <p:nvSpPr>
          <p:cNvPr id="10" name="Title Placeholder 4"/>
          <p:cNvSpPr txBox="1">
            <a:spLocks/>
          </p:cNvSpPr>
          <p:nvPr/>
        </p:nvSpPr>
        <p:spPr>
          <a:xfrm>
            <a:off x="2857500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Glance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82457" y="1591631"/>
            <a:ext cx="7061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</a:t>
            </a: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">
              <a:buClr>
                <a:srgbClr val="008000"/>
              </a:buCl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Global Advocacy and Child-Friendly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Accountability</a:t>
            </a:r>
          </a:p>
        </p:txBody>
      </p:sp>
      <p:pic>
        <p:nvPicPr>
          <p:cNvPr id="17" name="Picture 16" descr="Sin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00" y="2191565"/>
            <a:ext cx="3071859" cy="39304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82458" y="2679244"/>
            <a:ext cx="610246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</a:t>
            </a:r>
            <a:r>
              <a:rPr lang="en-US" sz="2800" spc="-4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 </a:t>
            </a: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Improve Our Capacity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Child Protection in Emergencies (CPiE)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Disaster Risk Reduction (DRR)</a:t>
            </a:r>
          </a:p>
          <a:p>
            <a:pPr marL="36000">
              <a:spcBef>
                <a:spcPts val="600"/>
              </a:spcBef>
              <a:buClr>
                <a:srgbClr val="008000"/>
              </a:buClr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82457" y="4021505"/>
            <a:ext cx="624927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Priority Three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Strengthen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Membership Engagement and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62" y="1647315"/>
            <a:ext cx="2831598" cy="68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5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498599"/>
            <a:ext cx="9209314" cy="470292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  </a:t>
            </a:r>
            <a:endParaRPr lang="en-US" dirty="0">
              <a:solidFill>
                <a:schemeClr val="bg2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sp>
        <p:nvSpPr>
          <p:cNvPr id="10" name="Title Placeholder 4"/>
          <p:cNvSpPr txBox="1">
            <a:spLocks/>
          </p:cNvSpPr>
          <p:nvPr/>
        </p:nvSpPr>
        <p:spPr>
          <a:xfrm>
            <a:off x="2857500" y="457200"/>
            <a:ext cx="4612141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Plan</a:t>
            </a:r>
            <a:endParaRPr lang="en-US" sz="35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Placeholder 4"/>
          <p:cNvSpPr txBox="1">
            <a:spLocks/>
          </p:cNvSpPr>
          <p:nvPr/>
        </p:nvSpPr>
        <p:spPr>
          <a:xfrm>
            <a:off x="5701908" y="766607"/>
            <a:ext cx="2929828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Glance </a:t>
            </a:r>
            <a:r>
              <a:rPr lang="en-US" sz="14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130800" y="1827058"/>
            <a:ext cx="3500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">
              <a:spcBef>
                <a:spcPts val="600"/>
              </a:spcBef>
              <a:buClr>
                <a:srgbClr val="008000"/>
              </a:buClr>
              <a:defRPr/>
            </a:pP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We aim to become a </a:t>
            </a:r>
            <a:r>
              <a:rPr lang="en-US" sz="2400" b="1" i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voice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b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 for children, to </a:t>
            </a:r>
            <a:r>
              <a:rPr lang="en-US" sz="2400" b="1" i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 the issues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children care about, and to </a:t>
            </a:r>
            <a:r>
              <a:rPr lang="en-US" sz="2400" b="1" i="1" dirty="0" smtClean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mobilize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effectively to address threats to their lives, safety and well-being.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FA-ChildFund Alliance_Member_Logos_OUTLINED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1841501"/>
            <a:ext cx="4997692" cy="3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pic>
        <p:nvPicPr>
          <p:cNvPr id="7" name="Picture 6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759" y="463550"/>
            <a:ext cx="7724241" cy="844550"/>
          </a:xfrm>
          <a:prstGeom prst="rect">
            <a:avLst/>
          </a:prstGeom>
        </p:spPr>
      </p:pic>
      <p:sp>
        <p:nvSpPr>
          <p:cNvPr id="11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Stock</a:t>
            </a:r>
            <a:endParaRPr lang="en-US" sz="3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Placeholder 4"/>
          <p:cNvSpPr txBox="1">
            <a:spLocks/>
          </p:cNvSpPr>
          <p:nvPr/>
        </p:nvSpPr>
        <p:spPr>
          <a:xfrm>
            <a:off x="7391400" y="766607"/>
            <a:ext cx="1240335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endParaRPr lang="en-US" sz="2000" dirty="0">
              <a:solidFill>
                <a:schemeClr val="bg1"/>
              </a:solidFill>
              <a:latin typeface="Frutiger LT Std 45 Light"/>
              <a:cs typeface="Frutiger LT Std 45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2759" y="1625019"/>
            <a:ext cx="7211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Accomplishments 2012-2015</a:t>
            </a:r>
          </a:p>
          <a:p>
            <a:pPr>
              <a:spcBef>
                <a:spcPct val="0"/>
              </a:spcBef>
            </a:pP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2758" y="2127446"/>
            <a:ext cx="7512573" cy="188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Transforming Our World: The 2030 Agenda for Sustainable Development</a:t>
            </a:r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a set of universal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goals (SDGs),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targets and indicators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that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frames the global agenda for the next 15 years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2030 Agenda includes a stand-alone target on violence against children: </a:t>
            </a:r>
            <a:r>
              <a:rPr lang="en-US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abuse, exploitation, trafficking and all forms of violence against and torture of children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(16.2).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SDG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5" y="4077072"/>
            <a:ext cx="2741006" cy="18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6183558"/>
            <a:ext cx="9144000" cy="276999"/>
            <a:chOff x="0" y="6183558"/>
            <a:chExt cx="9144000" cy="2769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92379"/>
              <a:ext cx="9144000" cy="17068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4933" y="6183558"/>
              <a:ext cx="414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>
                <a:solidFill>
                  <a:srgbClr val="008000"/>
                </a:solidFill>
                <a:latin typeface="Frutiger LT Std 65 Bold"/>
              </a:endParaRPr>
            </a:p>
          </p:txBody>
        </p:sp>
      </p:grpSp>
      <p:pic>
        <p:nvPicPr>
          <p:cNvPr id="7" name="Picture 6" descr="CFA-ChildFund Alliance_Member_Logos_OUTLINED.ai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528" y="6381327"/>
            <a:ext cx="1086804" cy="298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30242" r="2916" b="31980"/>
          <a:stretch/>
        </p:blipFill>
        <p:spPr>
          <a:xfrm>
            <a:off x="0" y="450850"/>
            <a:ext cx="1325943" cy="863600"/>
          </a:xfrm>
          <a:prstGeom prst="rect">
            <a:avLst/>
          </a:prstGeom>
        </p:spPr>
      </p:pic>
      <p:sp>
        <p:nvSpPr>
          <p:cNvPr id="11" name="Title Placeholder 4"/>
          <p:cNvSpPr txBox="1">
            <a:spLocks/>
          </p:cNvSpPr>
          <p:nvPr/>
        </p:nvSpPr>
        <p:spPr>
          <a:xfrm>
            <a:off x="4169383" y="457200"/>
            <a:ext cx="4462352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5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Stock</a:t>
            </a:r>
            <a:r>
              <a:rPr lang="en-US" sz="3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35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Placeholder 4"/>
          <p:cNvSpPr txBox="1">
            <a:spLocks/>
          </p:cNvSpPr>
          <p:nvPr/>
        </p:nvSpPr>
        <p:spPr>
          <a:xfrm>
            <a:off x="7391400" y="766607"/>
            <a:ext cx="1240335" cy="406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457182" rtl="0" eaLnBrk="0" fontAlgn="base" hangingPunct="0">
              <a:spcBef>
                <a:spcPct val="0"/>
              </a:spcBef>
              <a:spcAft>
                <a:spcPct val="0"/>
              </a:spcAft>
              <a:defRPr sz="3500" b="0" kern="1200">
                <a:solidFill>
                  <a:srgbClr val="000000"/>
                </a:solidFill>
                <a:latin typeface="Frutiger LT Std 65 Bold"/>
                <a:ea typeface="+mj-ea"/>
                <a:cs typeface="Frutiger LT Std 65 Bold"/>
              </a:defRPr>
            </a:lvl1pPr>
            <a:lvl2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algn="l" defTabSz="457182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457182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363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545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727" algn="l" defTabSz="457182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endParaRPr lang="en-US" sz="2000" dirty="0">
              <a:solidFill>
                <a:schemeClr val="bg1"/>
              </a:solidFill>
              <a:latin typeface="Frutiger LT Std 45 Light"/>
              <a:cs typeface="Frutiger LT Std 45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2759" y="1625019"/>
            <a:ext cx="7211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spc="-4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Accomplishments </a:t>
            </a:r>
            <a:r>
              <a:rPr lang="en-US" sz="28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2012-2015 </a:t>
            </a:r>
            <a:r>
              <a:rPr lang="en-US" sz="1400" spc="-4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2800" spc="-4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5942" y="2222008"/>
            <a:ext cx="708772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ChildFund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Alliance actively contributed to positioning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SDG Target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16.2 as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core element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within the 2030 Agenda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100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achieved this within the context of our three-year global advocacy campaign, </a:t>
            </a:r>
            <a:r>
              <a:rPr lang="en-US" sz="1600" b="1" i="1" dirty="0">
                <a:solidFill>
                  <a:srgbClr val="007A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from violence and exploitation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in close partnership with governments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nongovernmental organizations.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19759" y="450850"/>
            <a:ext cx="7724241" cy="857250"/>
          </a:xfrm>
          <a:prstGeom prst="rect">
            <a:avLst/>
          </a:prstGeom>
          <a:noFill/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84" y="3901715"/>
            <a:ext cx="4728040" cy="22935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838700" y="5353050"/>
            <a:ext cx="927100" cy="9207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FA Lime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7FB53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FA0CA75900AA4AAA955F0B8D5C7DFE" ma:contentTypeVersion="2" ma:contentTypeDescription="Create a new document." ma:contentTypeScope="" ma:versionID="11398c39fc2d5e5d5d8b432c83831674">
  <xsd:schema xmlns:xsd="http://www.w3.org/2001/XMLSchema" xmlns:xs="http://www.w3.org/2001/XMLSchema" xmlns:p="http://schemas.microsoft.com/office/2006/metadata/properties" xmlns:ns2="a0730863-5ed0-43a2-a3bd-b8ef401af2f5" targetNamespace="http://schemas.microsoft.com/office/2006/metadata/properties" ma:root="true" ma:fieldsID="23a4e5ada3b8a9279290ec146f07eab0" ns2:_="">
    <xsd:import namespace="a0730863-5ed0-43a2-a3bd-b8ef401af2f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730863-5ed0-43a2-a3bd-b8ef401af2f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3A41417-B20D-489E-BB52-E4AF2005588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A66D17-BB17-4C72-9D2D-65ABE732D7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730863-5ed0-43a2-a3bd-b8ef401af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0217F5-662C-4700-9708-8D5D5E538238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a0730863-5ed0-43a2-a3bd-b8ef401af2f5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2714</TotalTime>
  <Words>1006</Words>
  <Application>Microsoft Macintosh PowerPoint</Application>
  <PresentationFormat>On-screen Show (4:3)</PresentationFormat>
  <Paragraphs>115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Frutiger LT Std 45 Light</vt:lpstr>
      <vt:lpstr>Frutiger LT Std 65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Green Communication Design inc.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Sandra Green</dc:creator>
  <cp:lastModifiedBy>Jonathan Lackey</cp:lastModifiedBy>
  <cp:revision>162</cp:revision>
  <cp:lastPrinted>2016-09-14T19:13:51Z</cp:lastPrinted>
  <dcterms:created xsi:type="dcterms:W3CDTF">2016-08-30T19:36:57Z</dcterms:created>
  <dcterms:modified xsi:type="dcterms:W3CDTF">2016-11-08T17:52:45Z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0x0101003FFA0CA75900AA4AAA955F0B8D5C7DFE</vt:lpwstr>
  </property>
</Properties>
</file>